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58" r:id="rId4"/>
    <p:sldId id="277" r:id="rId5"/>
    <p:sldId id="259" r:id="rId6"/>
    <p:sldId id="293" r:id="rId7"/>
    <p:sldId id="262" r:id="rId8"/>
    <p:sldId id="294" r:id="rId9"/>
    <p:sldId id="261" r:id="rId10"/>
    <p:sldId id="263" r:id="rId11"/>
    <p:sldId id="264" r:id="rId12"/>
    <p:sldId id="295" r:id="rId13"/>
    <p:sldId id="265" r:id="rId14"/>
    <p:sldId id="266" r:id="rId15"/>
    <p:sldId id="267" r:id="rId16"/>
    <p:sldId id="296" r:id="rId17"/>
    <p:sldId id="286" r:id="rId18"/>
    <p:sldId id="288" r:id="rId19"/>
    <p:sldId id="287" r:id="rId20"/>
    <p:sldId id="268" r:id="rId21"/>
    <p:sldId id="269" r:id="rId22"/>
    <p:sldId id="270" r:id="rId23"/>
    <p:sldId id="289" r:id="rId24"/>
    <p:sldId id="271" r:id="rId25"/>
    <p:sldId id="272" r:id="rId26"/>
    <p:sldId id="273" r:id="rId27"/>
    <p:sldId id="274" r:id="rId28"/>
    <p:sldId id="290" r:id="rId29"/>
    <p:sldId id="297" r:id="rId30"/>
    <p:sldId id="275" r:id="rId31"/>
    <p:sldId id="292" r:id="rId32"/>
    <p:sldId id="298" r:id="rId33"/>
    <p:sldId id="276" r:id="rId34"/>
    <p:sldId id="299" r:id="rId35"/>
    <p:sldId id="30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10" autoAdjust="0"/>
    <p:restoredTop sz="88493" autoAdjust="0"/>
  </p:normalViewPr>
  <p:slideViewPr>
    <p:cSldViewPr snapToGrid="0">
      <p:cViewPr>
        <p:scale>
          <a:sx n="75" d="100"/>
          <a:sy n="75" d="100"/>
        </p:scale>
        <p:origin x="-992" y="-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5/27/13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5/27/13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5/27/13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5/27/13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Designing Printed Circuit Boards –</a:t>
            </a:r>
            <a:br>
              <a:rPr lang="en-US" dirty="0" smtClean="0"/>
            </a:br>
            <a:r>
              <a:rPr lang="en-US" dirty="0" smtClean="0"/>
              <a:t>PADS Logic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/>
              <a:t>Yousef</a:t>
            </a:r>
            <a:r>
              <a:rPr lang="en-US" dirty="0" smtClean="0"/>
              <a:t> </a:t>
            </a:r>
            <a:r>
              <a:rPr lang="en-US" dirty="0" err="1" smtClean="0"/>
              <a:t>Shakhsheer</a:t>
            </a:r>
            <a:endParaRPr lang="en-US" dirty="0" smtClean="0"/>
          </a:p>
          <a:p>
            <a:r>
              <a:rPr lang="en-US" dirty="0" smtClean="0"/>
              <a:t>yousefshak@gmail.com</a:t>
            </a:r>
          </a:p>
          <a:p>
            <a:r>
              <a:rPr lang="en-US" dirty="0" smtClean="0"/>
              <a:t>Robust Low Power VLSI Group</a:t>
            </a:r>
          </a:p>
          <a:p>
            <a:r>
              <a:rPr lang="en-US" dirty="0" smtClean="0"/>
              <a:t>Revision 1.0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828" y="1325563"/>
            <a:ext cx="3157018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2471043"/>
            <a:ext cx="3730625" cy="209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600200" y="1990725"/>
            <a:ext cx="1000125" cy="1905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045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Library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828" y="1325563"/>
            <a:ext cx="3157018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5" y="2053431"/>
            <a:ext cx="3705225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609849" y="1990725"/>
            <a:ext cx="1000125" cy="1905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39508" y="4003919"/>
            <a:ext cx="751409" cy="2598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463800" y="6210300"/>
            <a:ext cx="5425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Keep on pushing up until tutorial is on the top of the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989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Parts reside in libraries, they contain all the information required to place a component onto a PCB</a:t>
            </a:r>
          </a:p>
          <a:p>
            <a:r>
              <a:rPr lang="en-US" dirty="0" smtClean="0"/>
              <a:t>Affiliate schematic symbols with a PCB footprint (see Layout tutorial for more)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98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part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Lets create a part </a:t>
            </a:r>
          </a:p>
          <a:p>
            <a:r>
              <a:rPr lang="en-US" dirty="0" smtClean="0"/>
              <a:t>SMT: </a:t>
            </a:r>
            <a:r>
              <a:rPr lang="en-US" b="1" dirty="0"/>
              <a:t>LT1167 - Single Resistor Gain Programmable, Precision Instrumentation </a:t>
            </a:r>
            <a:r>
              <a:rPr lang="en-US" b="1" dirty="0" smtClean="0"/>
              <a:t>Amplifier</a:t>
            </a:r>
            <a:endParaRPr lang="en-US" dirty="0" smtClean="0"/>
          </a:p>
          <a:p>
            <a:r>
              <a:rPr lang="en-US" dirty="0" smtClean="0"/>
              <a:t>http</a:t>
            </a:r>
            <a:r>
              <a:rPr lang="en-US" dirty="0"/>
              <a:t>://www.linear.com/product/LT1167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828" y="1163638"/>
            <a:ext cx="2849056" cy="3961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07716" y="3449776"/>
            <a:ext cx="751409" cy="2598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86449" y="2239345"/>
            <a:ext cx="751409" cy="2598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0" y="5185791"/>
            <a:ext cx="3280476" cy="1567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5127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part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2182086"/>
            <a:ext cx="3730625" cy="267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63" y="1381125"/>
            <a:ext cx="3984695" cy="281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595" y="4383498"/>
            <a:ext cx="1783080" cy="20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6516" y="2314225"/>
            <a:ext cx="235609" cy="17656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83277" y="1529536"/>
            <a:ext cx="375704" cy="2598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40676" y="2417746"/>
            <a:ext cx="751409" cy="2598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010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part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2202695"/>
            <a:ext cx="3730625" cy="263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2202695"/>
            <a:ext cx="3730625" cy="263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381727" y="2323286"/>
            <a:ext cx="375704" cy="2598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299113" y="5343181"/>
            <a:ext cx="37848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 part information. See the pictures</a:t>
            </a:r>
          </a:p>
          <a:p>
            <a:r>
              <a:rPr lang="en-US" dirty="0" smtClean="0"/>
              <a:t>for details. </a:t>
            </a:r>
          </a:p>
          <a:p>
            <a:r>
              <a:rPr lang="en-US" dirty="0" smtClean="0"/>
              <a:t>Hit OK.</a:t>
            </a:r>
          </a:p>
        </p:txBody>
      </p:sp>
    </p:spTree>
    <p:extLst>
      <p:ext uri="{BB962C8B-B14F-4D97-AF65-F5344CB8AC3E}">
        <p14:creationId xmlns:p14="http://schemas.microsoft.com/office/powerpoint/2010/main" val="3274218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Symbols are what show up when we add a part to a schematic</a:t>
            </a:r>
          </a:p>
          <a:p>
            <a:r>
              <a:rPr lang="en-US" dirty="0" smtClean="0"/>
              <a:t>We can either create this symbol by-hand (from a set of pins and lines) or use a wizard to auto-generate it for 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784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draw a symbol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87525"/>
            <a:ext cx="7467600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474447" y="1949906"/>
            <a:ext cx="375704" cy="2598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52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a Decal Name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7" y="2862262"/>
            <a:ext cx="294322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530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draw the decal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87525"/>
            <a:ext cx="7467600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74447" y="1949906"/>
            <a:ext cx="187852" cy="1299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98322" y="2051595"/>
            <a:ext cx="187852" cy="1299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1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History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155446"/>
              </p:ext>
            </p:extLst>
          </p:nvPr>
        </p:nvGraphicFramePr>
        <p:xfrm>
          <a:off x="1219200" y="1600200"/>
          <a:ext cx="7467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186"/>
                <a:gridCol w="1040524"/>
                <a:gridCol w="2669628"/>
                <a:gridCol w="204426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Revision 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Reviser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4/30/12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Yousef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Shakhsheer</a:t>
                      </a:r>
                      <a:r>
                        <a:rPr lang="en-US" dirty="0" smtClean="0"/>
                        <a:t> (yas5b)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5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CAE Decal Wizard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2633662"/>
            <a:ext cx="70866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0" y="1625600"/>
            <a:ext cx="5134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simple tool for quick creation of multi-pin symbols.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587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Return to the part editor.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565" y="1781176"/>
            <a:ext cx="6658271" cy="378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74446" y="1884940"/>
            <a:ext cx="671853" cy="1299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54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 to the schematic </a:t>
            </a:r>
            <a:br>
              <a:rPr lang="en-US" dirty="0"/>
            </a:br>
            <a:r>
              <a:rPr lang="en-US" dirty="0" err="1"/>
              <a:t>File→Exit</a:t>
            </a:r>
            <a:r>
              <a:rPr lang="en-US" dirty="0"/>
              <a:t> Parts Editor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2233561"/>
            <a:ext cx="3730625" cy="257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dirty="0" smtClean="0"/>
              <a:t>You will get two warnings. You can ignore them for the time being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Warning</a:t>
            </a:r>
            <a:r>
              <a:rPr lang="en-US" dirty="0"/>
              <a:t>: Duplicate pin name RG for pin number 8 on Gate A.</a:t>
            </a:r>
          </a:p>
          <a:p>
            <a:pPr marL="0" indent="0">
              <a:buNone/>
            </a:pPr>
            <a:r>
              <a:rPr lang="en-US" dirty="0"/>
              <a:t>Warning: Part has no PCB Decal assigned.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468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add a part to our schematic!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29" y="1553378"/>
            <a:ext cx="8391971" cy="4715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53443" y="1941585"/>
            <a:ext cx="221004" cy="26771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771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 a LT1167 and a 1206 resistor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2260159"/>
            <a:ext cx="3730625" cy="252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2260159"/>
            <a:ext cx="3730625" cy="252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0014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 Basics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F2 to create wires</a:t>
            </a:r>
          </a:p>
          <a:p>
            <a:r>
              <a:rPr lang="en-US" dirty="0" smtClean="0"/>
              <a:t>Two types of connections</a:t>
            </a:r>
          </a:p>
          <a:p>
            <a:pPr lvl="1"/>
            <a:r>
              <a:rPr lang="en-US" dirty="0" smtClean="0"/>
              <a:t>Physical wire connection</a:t>
            </a:r>
          </a:p>
          <a:p>
            <a:pPr lvl="1"/>
            <a:r>
              <a:rPr lang="en-US" dirty="0" smtClean="0"/>
              <a:t>Off page connectors: click on the wire and then right click, “Add off page connectors”</a:t>
            </a:r>
          </a:p>
          <a:p>
            <a:r>
              <a:rPr lang="en-US" dirty="0" smtClean="0"/>
              <a:t>Additional you can use the ground symbol by click on the first part of the wire and then right clicking and selecting “Ground”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088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Lets put together an example schematic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Part numbers: </a:t>
            </a:r>
          </a:p>
          <a:p>
            <a:r>
              <a:rPr lang="en-US" dirty="0" smtClean="0"/>
              <a:t>U1- LTC1167</a:t>
            </a:r>
          </a:p>
          <a:p>
            <a:r>
              <a:rPr lang="en-US" dirty="0" smtClean="0"/>
              <a:t>U2- </a:t>
            </a:r>
            <a:r>
              <a:rPr lang="en-US" dirty="0"/>
              <a:t>LDO </a:t>
            </a:r>
            <a:r>
              <a:rPr lang="en-US" dirty="0" smtClean="0"/>
              <a:t>– </a:t>
            </a:r>
            <a:r>
              <a:rPr lang="en-US" dirty="0" err="1" smtClean="0"/>
              <a:t>Digikey</a:t>
            </a:r>
            <a:r>
              <a:rPr lang="en-US" dirty="0" smtClean="0"/>
              <a:t> P/N - LP3996SD-3333CT-ND</a:t>
            </a:r>
            <a:endParaRPr lang="en-US" dirty="0"/>
          </a:p>
          <a:p>
            <a:r>
              <a:rPr lang="en-US" dirty="0" smtClean="0"/>
              <a:t>U3- </a:t>
            </a:r>
            <a:r>
              <a:rPr lang="en-US" dirty="0" err="1" smtClean="0"/>
              <a:t>MicroUSB</a:t>
            </a:r>
            <a:r>
              <a:rPr lang="en-US" dirty="0" smtClean="0"/>
              <a:t> – </a:t>
            </a:r>
            <a:r>
              <a:rPr lang="en-US" dirty="0" err="1" smtClean="0"/>
              <a:t>Digikey</a:t>
            </a:r>
            <a:r>
              <a:rPr lang="en-US" dirty="0" smtClean="0"/>
              <a:t> P/N - A31727CT-ND</a:t>
            </a:r>
          </a:p>
          <a:p>
            <a:r>
              <a:rPr lang="en-US" dirty="0" smtClean="0"/>
              <a:t>P1- Power Jack – </a:t>
            </a:r>
            <a:r>
              <a:rPr lang="en-US" dirty="0" err="1" smtClean="0"/>
              <a:t>Digikey</a:t>
            </a:r>
            <a:r>
              <a:rPr lang="en-US" dirty="0"/>
              <a:t> P/N - CP-037A-ND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861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(this is not a functional circuit)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18452"/>
            <a:ext cx="7467600" cy="418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65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schematic entry tips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Right click on the schematic for the selection menu</a:t>
            </a:r>
          </a:p>
          <a:p>
            <a:r>
              <a:rPr lang="en-US" dirty="0" smtClean="0"/>
              <a:t>You can make it so you can only click on/select only certain objects</a:t>
            </a:r>
            <a:endParaRPr lang="en-US" dirty="0"/>
          </a:p>
          <a:p>
            <a:r>
              <a:rPr lang="en-US" dirty="0" smtClean="0"/>
              <a:t>Always change the background color before exporting/printing any schematics from PADs layout</a:t>
            </a:r>
            <a:endParaRPr lang="en-US" dirty="0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087" y="1691481"/>
            <a:ext cx="24765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291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netlist</a:t>
            </a:r>
            <a:r>
              <a:rPr lang="en-US" dirty="0" smtClean="0"/>
              <a:t> affiliates a group of symbolic pins with a what is referred to as a “net”</a:t>
            </a:r>
          </a:p>
          <a:p>
            <a:r>
              <a:rPr lang="en-US" dirty="0" smtClean="0"/>
              <a:t>We sometimes label these nets for convenience (</a:t>
            </a:r>
            <a:r>
              <a:rPr lang="en-US" dirty="0" err="1" smtClean="0"/>
              <a:t>Vcc</a:t>
            </a:r>
            <a:r>
              <a:rPr lang="en-US" dirty="0" smtClean="0"/>
              <a:t> and GND are common names) but we do not have to name all the nets</a:t>
            </a:r>
          </a:p>
          <a:p>
            <a:r>
              <a:rPr lang="en-US" dirty="0" smtClean="0"/>
              <a:t>When the </a:t>
            </a:r>
            <a:r>
              <a:rPr lang="en-US" dirty="0" err="1" smtClean="0"/>
              <a:t>netlist</a:t>
            </a:r>
            <a:r>
              <a:rPr lang="en-US" dirty="0" smtClean="0"/>
              <a:t> is exported all non-named nets have their names auto-generated so the layout tool can correctly affiliate all the pins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9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tutorial is intended to get people started with the PADS flow and basic PCB schematic capture.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use PADS Logic 9.3.1 for schematics and PADS Layout 9.3.1 for PCB layout for this tutorial.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36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an </a:t>
            </a:r>
            <a:r>
              <a:rPr lang="en-US" dirty="0" err="1" smtClean="0"/>
              <a:t>Netlist</a:t>
            </a:r>
            <a:r>
              <a:rPr lang="en-US" dirty="0" smtClean="0"/>
              <a:t> for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04503"/>
            <a:ext cx="7467600" cy="4210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738" y="2481263"/>
            <a:ext cx="3057525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739876" y="2158967"/>
            <a:ext cx="1174774" cy="2598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73650" y="2959066"/>
            <a:ext cx="1984399" cy="33658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7476" y="5778467"/>
            <a:ext cx="765199" cy="2598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14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Netlist</a:t>
            </a:r>
            <a:r>
              <a:rPr lang="en-US" dirty="0" smtClean="0"/>
              <a:t> Export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Two files will open up. 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Whatever you named your </a:t>
            </a:r>
            <a:r>
              <a:rPr lang="en-US" dirty="0" err="1" smtClean="0"/>
              <a:t>netlist.asc</a:t>
            </a:r>
            <a:r>
              <a:rPr lang="en-US" dirty="0" smtClean="0"/>
              <a:t> – The </a:t>
            </a:r>
            <a:r>
              <a:rPr lang="en-US" dirty="0" err="1" smtClean="0"/>
              <a:t>netlist</a:t>
            </a:r>
            <a:r>
              <a:rPr lang="en-US" dirty="0" smtClean="0"/>
              <a:t> for your schematic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tutorial.err</a:t>
            </a:r>
            <a:r>
              <a:rPr lang="en-US" dirty="0"/>
              <a:t> </a:t>
            </a:r>
            <a:r>
              <a:rPr lang="en-US" dirty="0" smtClean="0"/>
              <a:t>– An error report file (make sure you always check this)</a:t>
            </a:r>
          </a:p>
          <a:p>
            <a:pPr marL="400050" lvl="1" indent="0">
              <a:buNone/>
            </a:pPr>
            <a:r>
              <a:rPr lang="en-US" dirty="0" smtClean="0"/>
              <a:t>At this stage: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You haven’t assigned PCB decals, so you should see errors for this 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You may also see single ended nodes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2938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Bill of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Once we have created a PCB we will need to order all the components necessary to populate the board</a:t>
            </a:r>
          </a:p>
          <a:p>
            <a:r>
              <a:rPr lang="en-US" dirty="0" smtClean="0"/>
              <a:t>The Bill of Materials (BoM) makes this easy and outputs a simple list of items in the schematic</a:t>
            </a:r>
          </a:p>
          <a:p>
            <a:r>
              <a:rPr lang="en-US" dirty="0" smtClean="0"/>
              <a:t>Any field included in the attributes of a part included in a schematic is allowed to be added to the BoM for that schematic, this means we can have columns like </a:t>
            </a:r>
            <a:r>
              <a:rPr lang="en-US" dirty="0" err="1" smtClean="0"/>
              <a:t>DigiKey</a:t>
            </a:r>
            <a:r>
              <a:rPr lang="en-US" dirty="0" smtClean="0"/>
              <a:t> Part Number, Approximate Cost, or even product page URL if these attributes are added to the parts on creation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405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Bill of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-&gt; Reports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2185988"/>
            <a:ext cx="5715000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2185988"/>
            <a:ext cx="27908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7889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BoM Export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BoM is a text-based report but a CSV output file can be created (this allows an effected export to Excel)</a:t>
            </a:r>
          </a:p>
          <a:p>
            <a:r>
              <a:rPr lang="en-US" dirty="0" smtClean="0"/>
              <a:t>The BoM is a useful tool both for ordering parts and also for population as it affiliates part numbers with part reference numbers in the schematic and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004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the Layout tutorial for creation of an affiliated PCB design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You’re Done!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68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70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Schematics</a:t>
            </a:r>
          </a:p>
          <a:p>
            <a:pPr lvl="1"/>
            <a:r>
              <a:rPr lang="en-US" dirty="0" smtClean="0"/>
              <a:t>Creating a library/components </a:t>
            </a:r>
          </a:p>
          <a:p>
            <a:pPr lvl="1"/>
            <a:r>
              <a:rPr lang="en-US" dirty="0" smtClean="0"/>
              <a:t>Create a schematic</a:t>
            </a:r>
          </a:p>
          <a:p>
            <a:pPr lvl="1"/>
            <a:r>
              <a:rPr lang="en-US" dirty="0" smtClean="0"/>
              <a:t>Exporting designs to </a:t>
            </a:r>
            <a:r>
              <a:rPr lang="en-US" dirty="0" err="1" smtClean="0"/>
              <a:t>netlists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226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schematic is a top-level symbolic representation of the circuit you are designing</a:t>
            </a:r>
          </a:p>
          <a:p>
            <a:r>
              <a:rPr lang="en-US" dirty="0" smtClean="0"/>
              <a:t>It affiliates parts (symbols in the schematic) with nets (connections in the schematic)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25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 new schematic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758" y="1600200"/>
            <a:ext cx="6160484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09850" y="3105150"/>
            <a:ext cx="1000125" cy="1905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18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Libraries hold sets of parts (symbols and PCB decal information)</a:t>
            </a:r>
          </a:p>
          <a:p>
            <a:r>
              <a:rPr lang="en-US" dirty="0" smtClean="0"/>
              <a:t>Libraries are not affiliated with a particular schematic or design so that parts can be re-used and shared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94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Library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667" y="1600200"/>
            <a:ext cx="6152666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70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</Template>
  <TotalTime>10408</TotalTime>
  <Words>894</Words>
  <Application>Microsoft Macintosh PowerPoint</Application>
  <PresentationFormat>On-screen Show (4:3)</PresentationFormat>
  <Paragraphs>136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RLPVLSI_PPT_TEMPLATE</vt:lpstr>
      <vt:lpstr>Designing Printed Circuit Boards – PADS Logic</vt:lpstr>
      <vt:lpstr>Revision History</vt:lpstr>
      <vt:lpstr>Overview</vt:lpstr>
      <vt:lpstr>Schematics</vt:lpstr>
      <vt:lpstr>Outline</vt:lpstr>
      <vt:lpstr>Schematics</vt:lpstr>
      <vt:lpstr>Open a new schematic</vt:lpstr>
      <vt:lpstr>Libraries</vt:lpstr>
      <vt:lpstr>Creating a Library</vt:lpstr>
      <vt:lpstr>Creating a Library</vt:lpstr>
      <vt:lpstr>Creating a Library</vt:lpstr>
      <vt:lpstr>Parts</vt:lpstr>
      <vt:lpstr>Create a part</vt:lpstr>
      <vt:lpstr>Create a part</vt:lpstr>
      <vt:lpstr>Create a part</vt:lpstr>
      <vt:lpstr>Symbol</vt:lpstr>
      <vt:lpstr>Let’s draw a symbol</vt:lpstr>
      <vt:lpstr>Setting a Decal Name</vt:lpstr>
      <vt:lpstr>Lets draw the decal</vt:lpstr>
      <vt:lpstr>CAE Decal Wizard</vt:lpstr>
      <vt:lpstr>Return to the part editor.</vt:lpstr>
      <vt:lpstr>Back to the schematic  File→Exit Parts Editor </vt:lpstr>
      <vt:lpstr>Let’s add a part to our schematic!</vt:lpstr>
      <vt:lpstr>Add a LT1167 and a 1206 resistor</vt:lpstr>
      <vt:lpstr>Schematic Basics</vt:lpstr>
      <vt:lpstr>Lets put together an example schematic </vt:lpstr>
      <vt:lpstr>Example (this is not a functional circuit)</vt:lpstr>
      <vt:lpstr>Other schematic entry tips</vt:lpstr>
      <vt:lpstr>Netlists</vt:lpstr>
      <vt:lpstr>Export an Netlist for Layout</vt:lpstr>
      <vt:lpstr>On Netlist Export</vt:lpstr>
      <vt:lpstr>Bill of Materials</vt:lpstr>
      <vt:lpstr>Creating a Bill of Materials</vt:lpstr>
      <vt:lpstr>BoM Export</vt:lpstr>
      <vt:lpstr>You’re Done!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amk5vx</dc:creator>
  <cp:lastModifiedBy>Divya Akella kamakshi</cp:lastModifiedBy>
  <cp:revision>88</cp:revision>
  <cp:lastPrinted>2011-09-12T21:41:37Z</cp:lastPrinted>
  <dcterms:created xsi:type="dcterms:W3CDTF">2012-04-26T20:08:20Z</dcterms:created>
  <dcterms:modified xsi:type="dcterms:W3CDTF">2013-05-28T01:34:56Z</dcterms:modified>
</cp:coreProperties>
</file>